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5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7.xml"/><Relationship Id="rId66" Type="http://schemas.openxmlformats.org/officeDocument/2006/relationships/font" Target="fonts/Lato-boldItalic.fntdata"/><Relationship Id="rId21" Type="http://schemas.openxmlformats.org/officeDocument/2006/relationships/slide" Target="slides/slide16.xml"/><Relationship Id="rId65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aleway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85d6ca525_6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85d6ca525_6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6f46447fb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6f46447fb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85d6ca525_6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85d6ca525_6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cfd75dc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cfd75dc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85d6ca525_6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85d6ca525_6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11347324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11347324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11347324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11347324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085eced6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085eced6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085eced6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085eced6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085eced6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085eced6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095e45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095e45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085eced6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4085eced6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085eced6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085eced6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085eced6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085eced6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085eced6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085eced6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085eced6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085eced6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ylog(p) = his term penalizes the model when the actual label (y) is 1 and the predicted probability (p) is close to 0. The logarithm ensures that this penalty increases as the predicted probability approaches 0. When y is 0, this term becomes 0 regardless of the predicted probability.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(1-y)log(1-p) = This term penalizes the model when the actual label (y) is 0 and the predicted probability (p) is close to 1. Similar to the first term, the logarithm ensures that this penalty increases as the predicted probability approaches 1. When y is 1, this term becomes 0 regardless of the predicted probability.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-1/n sum = This term calculates the average over all samples, effectively computing the mean log loss across the entire dataset.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085eced6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085eced6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113473243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113473243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113473243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113473243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85d6ca525_6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85d6ca525_6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6f46447f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6f46447f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0483cfce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0483cfce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85d6ca525_6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385d6ca525_6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085eced6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4085eced6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6f46447f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6f46447f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85d6ca525_16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85d6ca525_16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85d6ca525_166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385d6ca525_16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6f46447f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36f46447f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6f46447f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36f46447f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85d6ca525_16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385d6ca525_16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85d6ca525_16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85d6ca525_16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385d6ca525_166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385d6ca525_16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baadde0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baadde0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85d6ca525_16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85d6ca525_16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85d6ca525_166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385d6ca525_166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85d6ca525_166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385d6ca525_166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85d6ca525_166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85d6ca525_16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85d6ca525_16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85d6ca525_16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385d6ca525_166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385d6ca525_16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85d6ca525_166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385d6ca525_166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85d6ca525_166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85d6ca525_166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113473243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4113473243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4113473243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4113473243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-&gt; our slope for hyperplane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 of w -&gt; perpend. To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5410643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5410643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4113473243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4113473243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4113473243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4113473243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113473243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113473243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4113473243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4113473243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cfd75dc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cfd75dc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085eced6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085eced6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6f46447f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6f46447f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6f46447f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6f46447f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314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488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and Clustering</a:t>
            </a:r>
            <a:endParaRPr/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Paula Seidler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</a:t>
            </a:r>
            <a:r>
              <a:rPr lang="en-GB"/>
              <a:t>Dimensional</a:t>
            </a:r>
            <a:r>
              <a:rPr lang="en-GB"/>
              <a:t> Data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2333912" y="14433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/>
              <a:t>More features -&gt; higher </a:t>
            </a:r>
            <a:r>
              <a:rPr lang="en-GB" sz="1900"/>
              <a:t>dimensional</a:t>
            </a:r>
            <a:r>
              <a:rPr lang="en-GB" sz="1900"/>
              <a:t> hyperplanes</a:t>
            </a:r>
            <a:endParaRPr sz="19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975" y="2115800"/>
            <a:ext cx="3391252" cy="25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we have n</a:t>
            </a:r>
            <a:r>
              <a:rPr lang="en-GB"/>
              <a:t>on-linearly separable data</a:t>
            </a:r>
            <a:r>
              <a:rPr lang="en-GB"/>
              <a:t>?</a:t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50" y="1746275"/>
            <a:ext cx="31119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17091" l="73332" r="14025" t="70099"/>
          <a:stretch/>
        </p:blipFill>
        <p:spPr>
          <a:xfrm>
            <a:off x="2423818" y="2096947"/>
            <a:ext cx="393420" cy="33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17091" l="73332" r="14025" t="70099"/>
          <a:stretch/>
        </p:blipFill>
        <p:spPr>
          <a:xfrm>
            <a:off x="1627276" y="2841520"/>
            <a:ext cx="393420" cy="33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b="56282" l="31046" r="55326" t="29711"/>
          <a:stretch/>
        </p:blipFill>
        <p:spPr>
          <a:xfrm>
            <a:off x="2892809" y="2363773"/>
            <a:ext cx="424065" cy="36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56282" l="31046" r="55326" t="29711"/>
          <a:stretch/>
        </p:blipFill>
        <p:spPr>
          <a:xfrm>
            <a:off x="2313335" y="2866857"/>
            <a:ext cx="329060" cy="28362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3760775" y="1492125"/>
            <a:ext cx="5459400" cy="30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</a:rPr>
              <a:t>-&gt; </a:t>
            </a:r>
            <a:r>
              <a:rPr b="1" lang="en-GB">
                <a:solidFill>
                  <a:srgbClr val="980000"/>
                </a:solidFill>
              </a:rPr>
              <a:t>no optimal hyperplane possible!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Standard SVM fails when data is not linearly separable.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Solutions: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Soft Margin SVM: allows misclassification by changing constrain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Kernel Trick: maps data into higher dimensional space</a:t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2408496" y="2064746"/>
            <a:ext cx="424200" cy="3987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2892795" y="2347187"/>
            <a:ext cx="424200" cy="3987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1611940" y="2809320"/>
            <a:ext cx="424200" cy="3987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2265818" y="2809320"/>
            <a:ext cx="424200" cy="3987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Kernel Functions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539800" y="1220750"/>
            <a:ext cx="4776900" cy="3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600"/>
              <a:t>Use a kernel function to transform data into a higher-dimensional space before finding hyperplane.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600"/>
              <a:t>Common Kernel Functions: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b="1" lang="en-GB" sz="1600"/>
              <a:t>Linear</a:t>
            </a:r>
            <a:r>
              <a:rPr lang="en-GB" sz="1600"/>
              <a:t>: no transformation, standard SVM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b="1" lang="en-GB" sz="1600"/>
              <a:t>Polynomial</a:t>
            </a:r>
            <a:r>
              <a:rPr lang="en-GB" sz="1600"/>
              <a:t>: curved decision boundaries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b="1" lang="en-GB" sz="1600"/>
              <a:t>RBF (Gaussian), </a:t>
            </a:r>
            <a:r>
              <a:rPr b="1" lang="en-GB" sz="1600"/>
              <a:t>Sigmoid</a:t>
            </a:r>
            <a:r>
              <a:rPr b="1" lang="en-GB" sz="1600"/>
              <a:t>:</a:t>
            </a:r>
            <a:r>
              <a:rPr lang="en-GB" sz="1600"/>
              <a:t> non-linear data, complex patterns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-&gt; choose based on complexity of your data/classification problem!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425" y="1905000"/>
            <a:ext cx="3877374" cy="16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Coding it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0" l="4760" r="2259" t="0"/>
          <a:stretch/>
        </p:blipFill>
        <p:spPr>
          <a:xfrm>
            <a:off x="451750" y="1395900"/>
            <a:ext cx="8448899" cy="26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- SVM</a:t>
            </a:r>
            <a:endParaRPr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2410100" y="1595775"/>
            <a:ext cx="6482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Handles high-dimensional data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Good performance for most classification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Easy to understand and implement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Robust to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Finds the optimal hyperplane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- SVM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2410100" y="1595775"/>
            <a:ext cx="6482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GB"/>
              <a:t>Struggles with non-linearly separable data unless using complex kernels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Inherently binary - relying on ensemble methods for multi class classification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b="1" lang="en-GB"/>
              <a:t>Sensitive to Noise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2400250" y="499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Classification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1805900" y="1057675"/>
            <a:ext cx="68226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Goal: find </a:t>
            </a: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boundary </a:t>
            </a:r>
            <a:r>
              <a:rPr i="1" lang="en-GB" sz="1700">
                <a:latin typeface="Arial"/>
                <a:ea typeface="Arial"/>
                <a:cs typeface="Arial"/>
                <a:sym typeface="Arial"/>
              </a:rPr>
              <a:t>(dividing line between classes)</a:t>
            </a:r>
            <a:endParaRPr i="1" sz="17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00" y="2241575"/>
            <a:ext cx="2495900" cy="22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4">
            <a:alphaModFix/>
          </a:blip>
          <a:srcRect b="5497" l="31696" r="13485" t="13537"/>
          <a:stretch/>
        </p:blipFill>
        <p:spPr>
          <a:xfrm>
            <a:off x="3852325" y="2434637"/>
            <a:ext cx="1397000" cy="15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3616350" y="3940775"/>
            <a:ext cx="17670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Cat or Dog?</a:t>
            </a:r>
            <a:endParaRPr sz="1400"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300" y="2447026"/>
            <a:ext cx="2714702" cy="205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5725000" y="2154825"/>
            <a:ext cx="1838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Probability(Cat)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7526700" y="4297875"/>
            <a:ext cx="1617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Features(weighted)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5" name="Google Shape;245;p28"/>
          <p:cNvCxnSpPr/>
          <p:nvPr/>
        </p:nvCxnSpPr>
        <p:spPr>
          <a:xfrm flipH="1">
            <a:off x="2765425" y="3187700"/>
            <a:ext cx="10869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6" name="Google Shape;246;p28"/>
          <p:cNvCxnSpPr>
            <a:stCxn id="240" idx="3"/>
          </p:cNvCxnSpPr>
          <p:nvPr/>
        </p:nvCxnSpPr>
        <p:spPr>
          <a:xfrm flipH="1" rot="10800000">
            <a:off x="5249325" y="3182600"/>
            <a:ext cx="1074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7" name="Google Shape;247;p28"/>
          <p:cNvSpPr txBox="1"/>
          <p:nvPr/>
        </p:nvSpPr>
        <p:spPr>
          <a:xfrm>
            <a:off x="2827600" y="2820050"/>
            <a:ext cx="98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Geometrically </a:t>
            </a:r>
            <a:endParaRPr i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5249325" y="2835500"/>
            <a:ext cx="113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Probabilistically </a:t>
            </a:r>
            <a:endParaRPr i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858250" y="1895275"/>
            <a:ext cx="900000" cy="44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SVM</a:t>
            </a:r>
            <a:endParaRPr sz="16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7050725" y="1745000"/>
            <a:ext cx="1218300" cy="44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Logistic Regression</a:t>
            </a:r>
            <a:endParaRPr sz="16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5477250" y="1525775"/>
            <a:ext cx="3897900" cy="351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2032375" y="575950"/>
            <a:ext cx="708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Classification - Logistic Regression</a:t>
            </a:r>
            <a:endParaRPr/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1805900" y="1210075"/>
            <a:ext cx="6822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Goal: find </a:t>
            </a: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probabilistic 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decision boundary -&gt; </a:t>
            </a:r>
            <a:r>
              <a:rPr lang="en-GB"/>
              <a:t>probability of belonging to a class</a:t>
            </a:r>
            <a:endParaRPr sz="1700"/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5497" l="31696" r="13485" t="13537"/>
          <a:stretch/>
        </p:blipFill>
        <p:spPr>
          <a:xfrm>
            <a:off x="6519325" y="2434637"/>
            <a:ext cx="1397000" cy="15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6283350" y="3940775"/>
            <a:ext cx="17670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Cat or Dog?</a:t>
            </a:r>
            <a:endParaRPr sz="1400"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350" y="2470851"/>
            <a:ext cx="2714702" cy="205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2281050" y="2178650"/>
            <a:ext cx="1838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Probability(Cat)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4082750" y="4321700"/>
            <a:ext cx="1617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Features(weighted)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387900" y="1200900"/>
            <a:ext cx="8370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important research topics for which the dependent variable is "limited."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/>
              <a:t>For example: </a:t>
            </a:r>
            <a:r>
              <a:rPr lang="en-GB"/>
              <a:t>voting, mortality, or number of accidents is not continuous or distributed normally.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Z = X⋅W = w0 + w1​⋅x1​ + w2​⋅x2​ + … + wn​⋅xn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Uses the sigmoid function to enforce the classification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You can also have a bias term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Number of weights = number of features + one bias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Understanding the Sigmoid Function in Logistic Regression: Mapping Inputs  to Probabilities" id="269" name="Google Shape;2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506" y="2215400"/>
            <a:ext cx="2336344" cy="15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75" y="3445949"/>
            <a:ext cx="4756101" cy="15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2095500" y="1450275"/>
            <a:ext cx="2852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290"/>
              <a:t>There is a flood!</a:t>
            </a:r>
            <a:endParaRPr sz="129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290"/>
              <a:t>Based on characteristics can we predict who is not likely to evacuate so search and rescue teams can find them.</a:t>
            </a:r>
            <a:endParaRPr sz="129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290"/>
              <a:t>True and false will be represented as 1 or 0 for numeric compliance with the module</a:t>
            </a:r>
            <a:endParaRPr sz="129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290"/>
              <a:t>Evacuation is our y</a:t>
            </a:r>
            <a:endParaRPr sz="129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290"/>
              <a:t>The rest is our x</a:t>
            </a:r>
            <a:endParaRPr sz="129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sz="1290"/>
              <a:t> </a:t>
            </a:r>
            <a:endParaRPr sz="1290"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175" y="1624252"/>
            <a:ext cx="3579750" cy="23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2400262" y="12275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Prediction Modelling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Supervised Learning -&gt; labelled data 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Regression: </a:t>
            </a:r>
            <a:r>
              <a:rPr lang="en-GB" sz="1400"/>
              <a:t>predict the value of one variable based on the values of other variables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Unsupervised Learning -&gt; no labelled data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Randomly create our model</a:t>
            </a:r>
            <a:endParaRPr/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z=w⋅X+b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Y_hat = sigmoid(Z)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Let’s say all weights are = 0.1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Bias = 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374951"/>
            <a:ext cx="2269224" cy="15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Randomly create our model</a:t>
            </a:r>
            <a:endParaRPr/>
          </a:p>
        </p:txBody>
      </p:sp>
      <p:sp>
        <p:nvSpPr>
          <p:cNvPr id="290" name="Google Shape;290;p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z=w⋅X+b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Y_hat = sigmoid(Z)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Let’s say all weights are = 0.1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Bias = 0.2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 txBox="1"/>
          <p:nvPr>
            <p:ph idx="2" type="body"/>
          </p:nvPr>
        </p:nvSpPr>
        <p:spPr>
          <a:xfrm>
            <a:off x="4832400" y="3026475"/>
            <a:ext cx="39999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Item one: 2*0.1 + 3*0.1 + 1*0.1 + 0.2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=  0.8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Sigmoid activation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Correct? </a:t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374951"/>
            <a:ext cx="2269224" cy="15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Randomly create our model</a:t>
            </a:r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z=w⋅X+b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Y_hat = sigmoid(Z)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Let’s say all weights are = 0.1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Bias = 0.2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"/>
          <p:cNvSpPr txBox="1"/>
          <p:nvPr>
            <p:ph idx="2" type="body"/>
          </p:nvPr>
        </p:nvSpPr>
        <p:spPr>
          <a:xfrm>
            <a:off x="4832400" y="3026475"/>
            <a:ext cx="39999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Item one: 0*0.1 + 1*0.1 + 1*0.1 + 0.2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=  0.4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Sigmoid activation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Correct? </a:t>
            </a:r>
            <a:endParaRPr/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374951"/>
            <a:ext cx="2269224" cy="15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</a:t>
            </a:r>
            <a:endParaRPr/>
          </a:p>
        </p:txBody>
      </p:sp>
      <p:sp>
        <p:nvSpPr>
          <p:cNvPr id="306" name="Google Shape;306;p35"/>
          <p:cNvSpPr txBox="1"/>
          <p:nvPr>
            <p:ph idx="1" type="body"/>
          </p:nvPr>
        </p:nvSpPr>
        <p:spPr>
          <a:xfrm>
            <a:off x="2400300" y="1602675"/>
            <a:ext cx="6277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370" strike="sngStrike"/>
              <a:t>Initialization: Initialize the weights (coefficients) and the bias term. </a:t>
            </a:r>
            <a:r>
              <a:rPr lang="en-GB" sz="1370"/>
              <a:t>✅</a:t>
            </a:r>
            <a:endParaRPr sz="13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1370" strike="sngStrike"/>
              <a:t>Calculate the Predictions: Use the current weights to make predictions.</a:t>
            </a:r>
            <a:r>
              <a:rPr lang="en-GB" sz="1370"/>
              <a:t>✅</a:t>
            </a:r>
            <a:endParaRPr sz="1370" strike="sngStrike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1370"/>
              <a:t>Calculate the Cost Function: Compute the cost function (log loss) based on the predictions.</a:t>
            </a:r>
            <a:endParaRPr sz="13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1370"/>
              <a:t>Calculate Gradients: Compute the gradients of the cost function with respect to each weight.</a:t>
            </a:r>
            <a:endParaRPr sz="13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1370"/>
              <a:t>Update Weights: Update the weights using the gradients and the learning rate.</a:t>
            </a:r>
            <a:endParaRPr sz="13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1370"/>
              <a:t>Repeat: Repeat steps 2-5 until convergence (or for a fixed number of iterations).</a:t>
            </a:r>
            <a:endParaRPr sz="13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37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loss</a:t>
            </a:r>
            <a:endParaRPr/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311700" y="1505700"/>
            <a:ext cx="4861500" cy="33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Y is our values and p is our predicted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The log loss function penalises confident and incorrect predictions more heavily than uncertain ones.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It is commonly used as the evaluation metric for binary classification problems, especially when dealing with imbalanced datasets or when probabilistic interpretations of the predictions are important.</a:t>
            </a:r>
            <a:endParaRPr sz="1500"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525" y="1505700"/>
            <a:ext cx="3793425" cy="2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does this all for you!</a:t>
            </a:r>
            <a:endParaRPr/>
          </a:p>
        </p:txBody>
      </p:sp>
      <p:sp>
        <p:nvSpPr>
          <p:cNvPr id="319" name="Google Shape;319;p37"/>
          <p:cNvSpPr txBox="1"/>
          <p:nvPr>
            <p:ph idx="2" type="body"/>
          </p:nvPr>
        </p:nvSpPr>
        <p:spPr>
          <a:xfrm>
            <a:off x="4775200" y="151142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Two lines! 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850" y="2547925"/>
            <a:ext cx="4527600" cy="76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- Logistic Regression</a:t>
            </a:r>
            <a:endParaRPr/>
          </a:p>
        </p:txBody>
      </p:sp>
      <p:sp>
        <p:nvSpPr>
          <p:cNvPr id="326" name="Google Shape;326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Simple and interpretable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Probabilistic output (predicts probabilities)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Efficient for binary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Fast to train, requires fewer resources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- Logistic Regression</a:t>
            </a:r>
            <a:endParaRPr/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2410100" y="1595775"/>
            <a:ext cx="6482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Assumes linear relationship between features and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Struggles with non-linear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Sensitive to outliers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Requires feature scaling for optimal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Can’t handle complex interactions between features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1170050" y="706425"/>
            <a:ext cx="7294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rgbClr val="DCFCD1"/>
                </a:highlight>
              </a:rPr>
              <a:t>More complex classification problems</a:t>
            </a:r>
            <a:endParaRPr>
              <a:highlight>
                <a:srgbClr val="DCFCD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>
              <a:highlight>
                <a:srgbClr val="DCFCD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>
              <a:highlight>
                <a:srgbClr val="DCFCD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00">
                <a:highlight>
                  <a:srgbClr val="DCFCD1"/>
                </a:highlight>
              </a:rPr>
              <a:t> Random Forest</a:t>
            </a:r>
            <a:endParaRPr sz="3500">
              <a:highlight>
                <a:srgbClr val="DCFCD1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Trees</a:t>
            </a:r>
            <a:endParaRPr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226475" y="1376950"/>
            <a:ext cx="4553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Learns patterns in data</a:t>
            </a:r>
            <a:r>
              <a:rPr lang="en-GB" sz="1700"/>
              <a:t> by repeatedly splitting based on features, leading to a decision boundary that classifies the input data.</a:t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-GB" sz="1700"/>
              <a:t>Root Node: </a:t>
            </a:r>
            <a:r>
              <a:rPr lang="en-GB" sz="1700"/>
              <a:t>Starting point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-GB" sz="1700"/>
              <a:t>Decision Nodes: </a:t>
            </a:r>
            <a:r>
              <a:rPr lang="en-GB" sz="1700"/>
              <a:t>Split data based on features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-GB" sz="1700"/>
              <a:t>Leaf Nodes: </a:t>
            </a:r>
            <a:r>
              <a:rPr lang="en-GB" sz="1700"/>
              <a:t>Final nodes with predictions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-GB" sz="1700"/>
              <a:t>Output: </a:t>
            </a:r>
            <a:r>
              <a:rPr lang="en-GB" sz="1700"/>
              <a:t>Class label at the leaf node</a:t>
            </a:r>
            <a:endParaRPr sz="1700"/>
          </a:p>
        </p:txBody>
      </p:sp>
      <p:pic>
        <p:nvPicPr>
          <p:cNvPr id="344" name="Google Shape;3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75" y="1469175"/>
            <a:ext cx="4787773" cy="26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Prediction Modelling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Supervised Learning -&gt; labelled data 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Regression: predict the value of one variable based on the values of other variables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Classification: predict categories or classes based on input data</a:t>
            </a:r>
            <a:endParaRPr b="1" sz="1400"/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SVM</a:t>
            </a:r>
            <a:endParaRPr b="1"/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Random Forest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Unsupervised Learning -&gt; no labelled data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Clustering: grouping similar data points based on patterns</a:t>
            </a:r>
            <a:endParaRPr b="1" sz="1400"/>
          </a:p>
          <a:p>
            <a:pPr indent="-317500" lvl="1" marL="22860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K-Means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2400250" y="465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1675" y="615325"/>
            <a:ext cx="5441025" cy="36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475" y="423900"/>
            <a:ext cx="3672500" cy="178593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>
            <p:ph type="title"/>
          </p:nvPr>
        </p:nvSpPr>
        <p:spPr>
          <a:xfrm>
            <a:off x="5142500" y="468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</a:rPr>
              <a:t>1.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276" y="2291300"/>
            <a:ext cx="3814674" cy="1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>
            <p:ph type="title"/>
          </p:nvPr>
        </p:nvSpPr>
        <p:spPr>
          <a:xfrm>
            <a:off x="5142500" y="20694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</a:rPr>
              <a:t>2</a:t>
            </a:r>
            <a:r>
              <a:rPr lang="en-GB">
                <a:solidFill>
                  <a:srgbClr val="980000"/>
                </a:solidFill>
              </a:rPr>
              <a:t>.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55" name="Google Shape;355;p42"/>
          <p:cNvSpPr txBox="1"/>
          <p:nvPr>
            <p:ph type="title"/>
          </p:nvPr>
        </p:nvSpPr>
        <p:spPr>
          <a:xfrm>
            <a:off x="2652375" y="41268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</a:rPr>
              <a:t>-&gt; How do we choose splits?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in Decision Trees</a:t>
            </a:r>
            <a:endParaRPr/>
          </a:p>
        </p:txBody>
      </p:sp>
      <p:sp>
        <p:nvSpPr>
          <p:cNvPr id="361" name="Google Shape;361;p43"/>
          <p:cNvSpPr txBox="1"/>
          <p:nvPr>
            <p:ph idx="1" type="body"/>
          </p:nvPr>
        </p:nvSpPr>
        <p:spPr>
          <a:xfrm>
            <a:off x="2334712" y="11458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-&gt; choose splits that </a:t>
            </a:r>
            <a:r>
              <a:rPr b="1" lang="en-GB" sz="1700"/>
              <a:t>minimise “impurity” of a node:</a:t>
            </a:r>
            <a:endParaRPr b="1" sz="1700"/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200" y="1455750"/>
            <a:ext cx="3084600" cy="20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7307509" y="3516225"/>
            <a:ext cx="206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(2/7)*(1–2/7)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lang="en-GB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(5/7)*(1–5/7)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0.4081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5983200" y="3516225"/>
            <a:ext cx="145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(3/3)*(1–3/3)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lang="en-GB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5" name="Google Shape;365;p43"/>
          <p:cNvCxnSpPr/>
          <p:nvPr/>
        </p:nvCxnSpPr>
        <p:spPr>
          <a:xfrm>
            <a:off x="6824300" y="3457850"/>
            <a:ext cx="57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6" name="Google Shape;366;p43"/>
          <p:cNvCxnSpPr/>
          <p:nvPr/>
        </p:nvCxnSpPr>
        <p:spPr>
          <a:xfrm>
            <a:off x="8020425" y="3457850"/>
            <a:ext cx="57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7" name="Google Shape;367;p43"/>
          <p:cNvSpPr txBox="1"/>
          <p:nvPr/>
        </p:nvSpPr>
        <p:spPr>
          <a:xfrm>
            <a:off x="518525" y="2114500"/>
            <a:ext cx="563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Goal for each split - minimise “</a:t>
            </a:r>
            <a:r>
              <a:rPr b="1"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Gini” </a:t>
            </a:r>
            <a:r>
              <a:rPr b="1" lang="en-GB" sz="1800">
                <a:solidFill>
                  <a:schemeClr val="dk2"/>
                </a:solidFill>
              </a:rPr>
              <a:t>impurity of nodes</a:t>
            </a:r>
            <a:endParaRPr b="1" sz="1800"/>
          </a:p>
        </p:txBody>
      </p:sp>
      <p:sp>
        <p:nvSpPr>
          <p:cNvPr id="368" name="Google Shape;368;p43"/>
          <p:cNvSpPr txBox="1"/>
          <p:nvPr/>
        </p:nvSpPr>
        <p:spPr>
          <a:xfrm>
            <a:off x="1480650" y="4025750"/>
            <a:ext cx="5739300" cy="708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-&gt; decision tree algorithm tries a lot of different splits, chooses best one based on Gini gain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b="3398" l="0" r="65800" t="11211"/>
          <a:stretch/>
        </p:blipFill>
        <p:spPr>
          <a:xfrm>
            <a:off x="751788" y="51075"/>
            <a:ext cx="1692273" cy="237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>
            <p:ph type="title"/>
          </p:nvPr>
        </p:nvSpPr>
        <p:spPr>
          <a:xfrm>
            <a:off x="2400250" y="499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Ensemble of decision trees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 txBox="1"/>
          <p:nvPr>
            <p:ph idx="1" type="body"/>
          </p:nvPr>
        </p:nvSpPr>
        <p:spPr>
          <a:xfrm>
            <a:off x="2546262" y="16581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Char char="-"/>
            </a:pPr>
            <a:r>
              <a:rPr b="1" lang="en-GB"/>
              <a:t>Increase Accuracy</a:t>
            </a:r>
            <a:r>
              <a:rPr lang="en-GB"/>
              <a:t> by combining decision trees in parallel → reduces overfitting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b="1" lang="en-GB"/>
              <a:t>Use a subsample of features</a:t>
            </a:r>
            <a:r>
              <a:rPr lang="en-GB"/>
              <a:t> for each tree (controlled by "max_features")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b="1" lang="en-GB"/>
              <a:t>Decide by majority voting</a:t>
            </a:r>
            <a:endParaRPr/>
          </a:p>
        </p:txBody>
      </p:sp>
      <p:pic>
        <p:nvPicPr>
          <p:cNvPr id="376" name="Google Shape;376;p44"/>
          <p:cNvPicPr preferRelativeResize="0"/>
          <p:nvPr/>
        </p:nvPicPr>
        <p:blipFill rotWithShape="1">
          <a:blip r:embed="rId3">
            <a:alphaModFix/>
          </a:blip>
          <a:srcRect b="3398" l="0" r="65800" t="11211"/>
          <a:stretch/>
        </p:blipFill>
        <p:spPr>
          <a:xfrm>
            <a:off x="109300" y="1111800"/>
            <a:ext cx="1121725" cy="157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4"/>
          <p:cNvPicPr preferRelativeResize="0"/>
          <p:nvPr/>
        </p:nvPicPr>
        <p:blipFill rotWithShape="1">
          <a:blip r:embed="rId3">
            <a:alphaModFix/>
          </a:blip>
          <a:srcRect b="0" l="0" r="65800" t="0"/>
          <a:stretch/>
        </p:blipFill>
        <p:spPr>
          <a:xfrm>
            <a:off x="474600" y="1333589"/>
            <a:ext cx="1598925" cy="262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 rotWithShape="1">
          <a:blip r:embed="rId3">
            <a:alphaModFix/>
          </a:blip>
          <a:srcRect b="3398" l="0" r="65800" t="11211"/>
          <a:stretch/>
        </p:blipFill>
        <p:spPr>
          <a:xfrm>
            <a:off x="1275075" y="2478875"/>
            <a:ext cx="1373199" cy="192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 b="3398" l="0" r="65800" t="11211"/>
          <a:stretch/>
        </p:blipFill>
        <p:spPr>
          <a:xfrm>
            <a:off x="166800" y="3052875"/>
            <a:ext cx="1319398" cy="18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3">
            <a:alphaModFix/>
          </a:blip>
          <a:srcRect b="3398" l="0" r="65800" t="11211"/>
          <a:stretch/>
        </p:blipFill>
        <p:spPr>
          <a:xfrm>
            <a:off x="1231025" y="3794874"/>
            <a:ext cx="842501" cy="118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Coding it</a:t>
            </a:r>
            <a:endParaRPr/>
          </a:p>
        </p:txBody>
      </p:sp>
      <p:pic>
        <p:nvPicPr>
          <p:cNvPr id="386" name="Google Shape;386;p45"/>
          <p:cNvPicPr preferRelativeResize="0"/>
          <p:nvPr/>
        </p:nvPicPr>
        <p:blipFill rotWithShape="1">
          <a:blip r:embed="rId3">
            <a:alphaModFix/>
          </a:blip>
          <a:srcRect b="0" l="3818" r="0" t="0"/>
          <a:stretch/>
        </p:blipFill>
        <p:spPr>
          <a:xfrm>
            <a:off x="155225" y="1528275"/>
            <a:ext cx="8886675" cy="22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your classification model perform?</a:t>
            </a:r>
            <a:endParaRPr/>
          </a:p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3458800" y="1483450"/>
            <a:ext cx="5832300" cy="29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700"/>
              <a:t>Accuracy</a:t>
            </a:r>
            <a:r>
              <a:rPr lang="en-GB" sz="1700"/>
              <a:t>: Proportion of correct predictions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Precision</a:t>
            </a:r>
            <a:r>
              <a:rPr lang="en-GB" sz="1700"/>
              <a:t>: Precision=TP/TP+FP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/>
              <a:t>How many positive predictions are actually correct?</a:t>
            </a:r>
            <a:endParaRPr i="1"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Recall (Sensitivity)</a:t>
            </a:r>
            <a:r>
              <a:rPr lang="en-GB" sz="1700"/>
              <a:t>: Recall=FN/TP+FN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-GB" sz="1700"/>
              <a:t>How many actual positives are correctly identified?</a:t>
            </a:r>
            <a:endParaRPr i="1"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F1-Score</a:t>
            </a:r>
            <a:r>
              <a:rPr lang="en-GB" sz="1700"/>
              <a:t>: F1-Score=2×(Precision+Recall/Precision×Recall​)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/>
              <a:t>Balances precision and recall</a:t>
            </a:r>
            <a:endParaRPr i="1"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93" name="Google Shape;393;p46"/>
          <p:cNvPicPr preferRelativeResize="0"/>
          <p:nvPr/>
        </p:nvPicPr>
        <p:blipFill rotWithShape="1">
          <a:blip r:embed="rId3">
            <a:alphaModFix/>
          </a:blip>
          <a:srcRect b="0" l="7652" r="5391" t="8307"/>
          <a:stretch/>
        </p:blipFill>
        <p:spPr>
          <a:xfrm>
            <a:off x="256275" y="3633625"/>
            <a:ext cx="3117700" cy="4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/>
          <p:cNvPicPr preferRelativeResize="0"/>
          <p:nvPr/>
        </p:nvPicPr>
        <p:blipFill rotWithShape="1">
          <a:blip r:embed="rId4">
            <a:alphaModFix/>
          </a:blip>
          <a:srcRect b="7354" l="7672" r="10265" t="4352"/>
          <a:stretch/>
        </p:blipFill>
        <p:spPr>
          <a:xfrm>
            <a:off x="7000" y="1470875"/>
            <a:ext cx="3494250" cy="21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what if we don’t </a:t>
            </a:r>
            <a:r>
              <a:rPr lang="en-GB"/>
              <a:t>know</a:t>
            </a:r>
            <a:r>
              <a:rPr lang="en-GB"/>
              <a:t> the classes? Clustering!</a:t>
            </a:r>
            <a:endParaRPr/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25" y="1588300"/>
            <a:ext cx="5981700" cy="29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</a:t>
            </a:r>
            <a:endParaRPr/>
          </a:p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1774787" y="16071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Basic idea: group together similar instances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2121252"/>
            <a:ext cx="6443900" cy="21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</a:t>
            </a:r>
            <a:endParaRPr/>
          </a:p>
        </p:txBody>
      </p:sp>
      <p:sp>
        <p:nvSpPr>
          <p:cNvPr id="413" name="Google Shape;413;p49"/>
          <p:cNvSpPr txBox="1"/>
          <p:nvPr>
            <p:ph idx="1" type="body"/>
          </p:nvPr>
        </p:nvSpPr>
        <p:spPr>
          <a:xfrm>
            <a:off x="1791787" y="1323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Basic idea: group together </a:t>
            </a:r>
            <a:r>
              <a:rPr lang="en-GB" u="sng"/>
              <a:t>similar</a:t>
            </a:r>
            <a:r>
              <a:rPr lang="en-GB"/>
              <a:t> instances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4" y="2070438"/>
            <a:ext cx="4726150" cy="1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825" y="2056668"/>
            <a:ext cx="4061474" cy="15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9"/>
          <p:cNvPicPr preferRelativeResize="0"/>
          <p:nvPr/>
        </p:nvPicPr>
        <p:blipFill rotWithShape="1">
          <a:blip r:embed="rId3">
            <a:alphaModFix/>
          </a:blip>
          <a:srcRect b="85825" l="0" r="95041" t="0"/>
          <a:stretch/>
        </p:blipFill>
        <p:spPr>
          <a:xfrm>
            <a:off x="4454838" y="3562975"/>
            <a:ext cx="234324" cy="2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9"/>
          <p:cNvPicPr preferRelativeResize="0"/>
          <p:nvPr/>
        </p:nvPicPr>
        <p:blipFill rotWithShape="1">
          <a:blip r:embed="rId3">
            <a:alphaModFix/>
          </a:blip>
          <a:srcRect b="85825" l="0" r="95041" t="0"/>
          <a:stretch/>
        </p:blipFill>
        <p:spPr>
          <a:xfrm>
            <a:off x="8602738" y="3435600"/>
            <a:ext cx="234324" cy="24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9"/>
          <p:cNvCxnSpPr/>
          <p:nvPr/>
        </p:nvCxnSpPr>
        <p:spPr>
          <a:xfrm>
            <a:off x="4793225" y="1841850"/>
            <a:ext cx="0" cy="19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9"/>
          <p:cNvSpPr txBox="1"/>
          <p:nvPr/>
        </p:nvSpPr>
        <p:spPr>
          <a:xfrm>
            <a:off x="1072100" y="4091925"/>
            <a:ext cx="87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-&gt; </a:t>
            </a:r>
            <a:r>
              <a:rPr lang="en-GB">
                <a:solidFill>
                  <a:schemeClr val="dk2"/>
                </a:solidFill>
              </a:rPr>
              <a:t>dependent on the measure of similarity (or distance) between “points” to be clustered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 Means Algorithm</a:t>
            </a:r>
            <a:endParaRPr/>
          </a:p>
        </p:txBody>
      </p:sp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125" y="1242250"/>
            <a:ext cx="6421199" cy="33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 Means Algorithm</a:t>
            </a:r>
            <a:endParaRPr/>
          </a:p>
        </p:txBody>
      </p:sp>
      <p:pic>
        <p:nvPicPr>
          <p:cNvPr id="431" name="Google Shape;4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100" y="1346825"/>
            <a:ext cx="6413825" cy="33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Classification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2410105" y="1595775"/>
            <a:ext cx="3728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Classification is is a machine learning technique used to </a:t>
            </a:r>
            <a:r>
              <a:rPr lang="en-GB" u="sng"/>
              <a:t>categorize data into distinct groups or classes</a:t>
            </a:r>
            <a:r>
              <a:rPr lang="en-GB"/>
              <a:t>. It helps us assign </a:t>
            </a:r>
            <a:r>
              <a:rPr lang="en-GB" u="sng"/>
              <a:t>labels</a:t>
            </a:r>
            <a:r>
              <a:rPr lang="en-GB"/>
              <a:t> to new data points based on patterns learned from past data.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005" y="1483050"/>
            <a:ext cx="2700395" cy="2391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 Means Algorithm</a:t>
            </a:r>
            <a:endParaRPr/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325" y="1343250"/>
            <a:ext cx="6420601" cy="33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325" y="1270625"/>
            <a:ext cx="6420601" cy="339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 Means Algorithm</a:t>
            </a:r>
            <a:endParaRPr/>
          </a:p>
        </p:txBody>
      </p:sp>
      <p:pic>
        <p:nvPicPr>
          <p:cNvPr id="444" name="Google Shape;4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325" y="1343250"/>
            <a:ext cx="6420601" cy="33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525" y="1276850"/>
            <a:ext cx="6492575" cy="3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 Means Algorithm</a:t>
            </a:r>
            <a:endParaRPr/>
          </a:p>
        </p:txBody>
      </p:sp>
      <p:pic>
        <p:nvPicPr>
          <p:cNvPr id="451" name="Google Shape;4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325" y="1343250"/>
            <a:ext cx="6420601" cy="33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325" y="1211350"/>
            <a:ext cx="6609499" cy="34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</a:t>
            </a:r>
            <a:endParaRPr/>
          </a:p>
        </p:txBody>
      </p:sp>
      <p:sp>
        <p:nvSpPr>
          <p:cNvPr id="458" name="Google Shape;458;p55"/>
          <p:cNvSpPr txBox="1"/>
          <p:nvPr>
            <p:ph idx="1" type="body"/>
          </p:nvPr>
        </p:nvSpPr>
        <p:spPr>
          <a:xfrm>
            <a:off x="1411212" y="15481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How many clusters to choose?</a:t>
            </a:r>
            <a:endParaRPr/>
          </a:p>
        </p:txBody>
      </p:sp>
      <p:pic>
        <p:nvPicPr>
          <p:cNvPr id="459" name="Google Shape;4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025" y="1900475"/>
            <a:ext cx="3695225" cy="26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Coding it</a:t>
            </a:r>
            <a:endParaRPr/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041" y="1555475"/>
            <a:ext cx="4803925" cy="22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Pros and Limitations</a:t>
            </a:r>
            <a:endParaRPr/>
          </a:p>
        </p:txBody>
      </p:sp>
      <p:sp>
        <p:nvSpPr>
          <p:cNvPr id="471" name="Google Shape;471;p57"/>
          <p:cNvSpPr txBox="1"/>
          <p:nvPr>
            <p:ph idx="1" type="body"/>
          </p:nvPr>
        </p:nvSpPr>
        <p:spPr>
          <a:xfrm>
            <a:off x="895275" y="1027850"/>
            <a:ext cx="8239800" cy="3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Pros: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fast, simple: no need to compute distances between all pairs of points; easy to implement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Limitations: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need to predefine k(the number of clusters)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may converge to suboptimal clusters (dependent on random initializations)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each point is assigned to one cluster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no hierarchical relationships (no clusters within clusters)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600"/>
              <a:t>Alternative Clustering Methods: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/>
              <a:t>Hierarchical Clustering, DBSCAN,...</a:t>
            </a:r>
            <a:endParaRPr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half</a:t>
            </a:r>
            <a:endParaRPr/>
          </a:p>
        </p:txBody>
      </p:sp>
      <p:sp>
        <p:nvSpPr>
          <p:cNvPr id="482" name="Google Shape;482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Look at the worksheet on GitHub for today!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</a:t>
            </a:r>
            <a:r>
              <a:rPr lang="en-GB"/>
              <a:t> Material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- finding the optimal hyperplane</a:t>
            </a:r>
            <a:endParaRPr/>
          </a:p>
        </p:txBody>
      </p:sp>
      <p:sp>
        <p:nvSpPr>
          <p:cNvPr id="493" name="Google Shape;493;p61"/>
          <p:cNvSpPr txBox="1"/>
          <p:nvPr>
            <p:ph idx="1" type="body"/>
          </p:nvPr>
        </p:nvSpPr>
        <p:spPr>
          <a:xfrm>
            <a:off x="1061800" y="2079175"/>
            <a:ext cx="3373200" cy="25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How to maximise </a:t>
            </a:r>
            <a:r>
              <a:rPr lang="en-GB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margin d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?</a:t>
            </a:r>
            <a:endParaRPr b="1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-&gt; Minimize the norm of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799" y="2268950"/>
            <a:ext cx="4420875" cy="15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1" title="[0,0,0,&quot;https://www.codecogs.com/eqnedit.php?latex=%5Carg%5Cmax_%7Bw%5E*%2Cb%5E*%7D%5Cfrac%7B2%7D%7B%5C%7C%5Cvec%7Bw%7D%5C%7C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176" y="3193525"/>
            <a:ext cx="1833699" cy="7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488725" y="1133875"/>
            <a:ext cx="8466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Goal: find </a:t>
            </a:r>
            <a:r>
              <a:rPr b="1" lang="en-GB">
                <a:solidFill>
                  <a:srgbClr val="CC0000"/>
                </a:solidFill>
              </a:rPr>
              <a:t>hyperplane</a:t>
            </a:r>
            <a:r>
              <a:rPr b="1" lang="en-GB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maximizes the </a:t>
            </a:r>
            <a:r>
              <a:rPr b="1" lang="en-GB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margin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between the </a:t>
            </a:r>
            <a:r>
              <a:rPr b="1"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vectors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4642369" y="1526575"/>
            <a:ext cx="14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980000"/>
                </a:solidFill>
              </a:rPr>
              <a:t>distance</a:t>
            </a:r>
            <a:endParaRPr i="1" sz="1800">
              <a:solidFill>
                <a:srgbClr val="980000"/>
              </a:solidFill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5915724" y="1526575"/>
            <a:ext cx="30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</a:rPr>
              <a:t>nearest points of each class</a:t>
            </a:r>
            <a:endParaRPr i="1" sz="1800">
              <a:solidFill>
                <a:schemeClr val="dk1"/>
              </a:solidFill>
            </a:endParaRPr>
          </a:p>
        </p:txBody>
      </p:sp>
      <p:cxnSp>
        <p:nvCxnSpPr>
          <p:cNvPr id="499" name="Google Shape;499;p61"/>
          <p:cNvCxnSpPr/>
          <p:nvPr/>
        </p:nvCxnSpPr>
        <p:spPr>
          <a:xfrm>
            <a:off x="5263525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61"/>
          <p:cNvCxnSpPr/>
          <p:nvPr/>
        </p:nvCxnSpPr>
        <p:spPr>
          <a:xfrm>
            <a:off x="740560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61"/>
          <p:cNvSpPr txBox="1"/>
          <p:nvPr/>
        </p:nvSpPr>
        <p:spPr>
          <a:xfrm>
            <a:off x="1508194" y="1540038"/>
            <a:ext cx="34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w⋅x+b=0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502" name="Google Shape;502;p61"/>
          <p:cNvCxnSpPr/>
          <p:nvPr/>
        </p:nvCxnSpPr>
        <p:spPr>
          <a:xfrm>
            <a:off x="215345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144200" y="3307800"/>
            <a:ext cx="22539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 u="sng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Maximize</a:t>
            </a:r>
            <a:r>
              <a:rPr b="1" lang="en-GB" sz="25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2500" u="sng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-GB" sz="25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=</a:t>
            </a:r>
            <a:endParaRPr sz="25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2115037" y="41541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100"/>
              <a:t>-&gt; Can you think of more?</a:t>
            </a:r>
            <a:endParaRPr b="1" sz="2100"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63" y="1142501"/>
            <a:ext cx="1970775" cy="19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411763" y="3113275"/>
            <a:ext cx="21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Dog or muffin?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575" y="710875"/>
            <a:ext cx="2799351" cy="9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6574125" y="1643975"/>
            <a:ext cx="21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Which Iris Flower?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2526" y="1058944"/>
            <a:ext cx="2166601" cy="163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7761" y="2268750"/>
            <a:ext cx="3415565" cy="163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2629650" y="2479625"/>
            <a:ext cx="316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Handwriting -&gt; 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Which Digit?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5344750" y="3746750"/>
            <a:ext cx="408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Species identification based on audio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- finding the optimal hyperplane</a:t>
            </a:r>
            <a:endParaRPr/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578125" y="2116550"/>
            <a:ext cx="3483600" cy="14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Constraints: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Support vectors</a:t>
            </a:r>
            <a:r>
              <a:rPr lang="en-GB"/>
              <a:t> define the </a:t>
            </a:r>
            <a:r>
              <a:rPr lang="en-GB">
                <a:solidFill>
                  <a:srgbClr val="980000"/>
                </a:solidFill>
              </a:rPr>
              <a:t>margin</a:t>
            </a:r>
            <a:r>
              <a:rPr lang="en-GB"/>
              <a:t>, ensuring a distance of </a:t>
            </a:r>
            <a:r>
              <a:rPr b="1" lang="en-GB"/>
              <a:t>at least one</a:t>
            </a:r>
            <a:r>
              <a:rPr lang="en-GB"/>
              <a:t> from the </a:t>
            </a:r>
            <a:r>
              <a:rPr lang="en-GB">
                <a:solidFill>
                  <a:srgbClr val="CC0000"/>
                </a:solidFill>
              </a:rPr>
              <a:t>hyperplane</a:t>
            </a:r>
            <a:r>
              <a:rPr lang="en-GB"/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0" name="Google Shape;5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884" y="2001549"/>
            <a:ext cx="4633943" cy="14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2"/>
          <p:cNvSpPr txBox="1"/>
          <p:nvPr/>
        </p:nvSpPr>
        <p:spPr>
          <a:xfrm>
            <a:off x="3088775" y="3721175"/>
            <a:ext cx="1152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-GB" sz="1800">
                <a:latin typeface="Lato"/>
                <a:ea typeface="Lato"/>
                <a:cs typeface="Lato"/>
                <a:sym typeface="Lato"/>
              </a:rPr>
              <a:t>such that  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62"/>
          <p:cNvSpPr txBox="1"/>
          <p:nvPr>
            <p:ph idx="1" type="body"/>
          </p:nvPr>
        </p:nvSpPr>
        <p:spPr>
          <a:xfrm>
            <a:off x="488725" y="1133875"/>
            <a:ext cx="8466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Goal: find </a:t>
            </a:r>
            <a:r>
              <a:rPr b="1" lang="en-GB">
                <a:solidFill>
                  <a:srgbClr val="CC0000"/>
                </a:solidFill>
              </a:rPr>
              <a:t>hyperplane </a:t>
            </a:r>
            <a:r>
              <a:rPr lang="en-GB"/>
              <a:t>that </a:t>
            </a:r>
            <a:r>
              <a:rPr b="1" lang="en-GB"/>
              <a:t>maximizes the </a:t>
            </a:r>
            <a:r>
              <a:rPr b="1" lang="en-GB">
                <a:solidFill>
                  <a:srgbClr val="85200C"/>
                </a:solidFill>
              </a:rPr>
              <a:t>margin </a:t>
            </a:r>
            <a:r>
              <a:rPr b="1" lang="en-GB"/>
              <a:t>between the </a:t>
            </a:r>
            <a:r>
              <a:rPr b="1" lang="en-GB">
                <a:solidFill>
                  <a:schemeClr val="dk1"/>
                </a:solidFill>
              </a:rPr>
              <a:t>support vectors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3" name="Google Shape;513;p62"/>
          <p:cNvSpPr txBox="1"/>
          <p:nvPr/>
        </p:nvSpPr>
        <p:spPr>
          <a:xfrm>
            <a:off x="4642369" y="1526575"/>
            <a:ext cx="14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distance</a:t>
            </a:r>
            <a:endParaRPr i="1" sz="18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62"/>
          <p:cNvSpPr txBox="1"/>
          <p:nvPr/>
        </p:nvSpPr>
        <p:spPr>
          <a:xfrm>
            <a:off x="5915724" y="1526575"/>
            <a:ext cx="30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nearest points of each class</a:t>
            </a:r>
            <a:endParaRPr i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5" name="Google Shape;515;p62"/>
          <p:cNvCxnSpPr/>
          <p:nvPr/>
        </p:nvCxnSpPr>
        <p:spPr>
          <a:xfrm>
            <a:off x="5263525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62"/>
          <p:cNvCxnSpPr/>
          <p:nvPr/>
        </p:nvCxnSpPr>
        <p:spPr>
          <a:xfrm>
            <a:off x="740560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62"/>
          <p:cNvSpPr txBox="1"/>
          <p:nvPr/>
        </p:nvSpPr>
        <p:spPr>
          <a:xfrm>
            <a:off x="1508194" y="1540038"/>
            <a:ext cx="34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w⋅x+b=0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8" name="Google Shape;518;p62"/>
          <p:cNvCxnSpPr/>
          <p:nvPr/>
        </p:nvCxnSpPr>
        <p:spPr>
          <a:xfrm>
            <a:off x="215345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62"/>
          <p:cNvSpPr txBox="1"/>
          <p:nvPr>
            <p:ph idx="1" type="body"/>
          </p:nvPr>
        </p:nvSpPr>
        <p:spPr>
          <a:xfrm>
            <a:off x="1060775" y="3674950"/>
            <a:ext cx="2028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 u="sng">
                <a:solidFill>
                  <a:srgbClr val="990000"/>
                </a:solidFill>
              </a:rPr>
              <a:t>Maximize</a:t>
            </a:r>
            <a:r>
              <a:rPr b="1" lang="en-GB" sz="2500">
                <a:solidFill>
                  <a:srgbClr val="990000"/>
                </a:solidFill>
              </a:rPr>
              <a:t> </a:t>
            </a:r>
            <a:r>
              <a:rPr b="1" lang="en-GB" sz="2500" u="sng">
                <a:solidFill>
                  <a:srgbClr val="990000"/>
                </a:solidFill>
              </a:rPr>
              <a:t>d</a:t>
            </a:r>
            <a:endParaRPr sz="2500" u="sng">
              <a:solidFill>
                <a:srgbClr val="990000"/>
              </a:solidFill>
            </a:endParaRPr>
          </a:p>
        </p:txBody>
      </p:sp>
      <p:sp>
        <p:nvSpPr>
          <p:cNvPr id="520" name="Google Shape;520;p62"/>
          <p:cNvSpPr txBox="1"/>
          <p:nvPr/>
        </p:nvSpPr>
        <p:spPr>
          <a:xfrm>
            <a:off x="4354150" y="3519925"/>
            <a:ext cx="43677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Support vectors</a:t>
            </a:r>
            <a:r>
              <a:rPr lang="en-GB" sz="21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keep a distance of at least one from the </a:t>
            </a:r>
            <a:r>
              <a:rPr lang="en-GB" sz="2100" u="sng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hyperplane</a:t>
            </a:r>
            <a:endParaRPr sz="21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- finding the optimal hyperplane</a:t>
            </a:r>
            <a:endParaRPr/>
          </a:p>
        </p:txBody>
      </p:sp>
      <p:sp>
        <p:nvSpPr>
          <p:cNvPr id="526" name="Google Shape;526;p63"/>
          <p:cNvSpPr txBox="1"/>
          <p:nvPr>
            <p:ph idx="1" type="body"/>
          </p:nvPr>
        </p:nvSpPr>
        <p:spPr>
          <a:xfrm>
            <a:off x="578125" y="2116550"/>
            <a:ext cx="3483600" cy="23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Constraints: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vectors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define the margin, ensuring a distance of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at least one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from the hyperplane.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884" y="2001549"/>
            <a:ext cx="4633943" cy="14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3"/>
          <p:cNvSpPr txBox="1"/>
          <p:nvPr/>
        </p:nvSpPr>
        <p:spPr>
          <a:xfrm>
            <a:off x="3088775" y="3721175"/>
            <a:ext cx="1152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-GB" sz="1800">
                <a:latin typeface="Lato"/>
                <a:ea typeface="Lato"/>
                <a:cs typeface="Lato"/>
                <a:sym typeface="Lato"/>
              </a:rPr>
              <a:t>such that  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9" name="Google Shape;529;p63" title="[0,0,0,&quot;https://www.codecogs.com/eqnedit.php?latex=%5Carg%5Cmax_%7Bw%5E*%2Cb%5E*%7D%5Cfrac%7B2%7D%7B%5C%7C%5Cvec%7Bw%7D%5C%7C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201" y="3543738"/>
            <a:ext cx="1833699" cy="7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3" title="[0,0,0,&quot;https://www.codecogs.com/eqnedit.php?latex=y_i%20(%5Cvec%7Bw%7D%20%5Ccdot%20%5Cvec%7Bx%7D_i%20%2Bb)%20%5Cgeq%201%2C%20%5Cforall%20i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475" y="3721175"/>
            <a:ext cx="3668473" cy="4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3"/>
          <p:cNvSpPr txBox="1"/>
          <p:nvPr>
            <p:ph idx="1" type="body"/>
          </p:nvPr>
        </p:nvSpPr>
        <p:spPr>
          <a:xfrm>
            <a:off x="488725" y="1133875"/>
            <a:ext cx="8466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Goal: find </a:t>
            </a:r>
            <a:r>
              <a:rPr b="1" lang="en-GB">
                <a:solidFill>
                  <a:srgbClr val="CC0000"/>
                </a:solidFill>
              </a:rPr>
              <a:t>hyperplane</a:t>
            </a:r>
            <a:r>
              <a:rPr b="1" lang="en-GB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maximizes the </a:t>
            </a:r>
            <a:r>
              <a:rPr b="1" lang="en-GB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margin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between the </a:t>
            </a:r>
            <a:r>
              <a:rPr b="1"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vectors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2" name="Google Shape;532;p63"/>
          <p:cNvSpPr txBox="1"/>
          <p:nvPr/>
        </p:nvSpPr>
        <p:spPr>
          <a:xfrm>
            <a:off x="4642369" y="1526575"/>
            <a:ext cx="14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980000"/>
                </a:solidFill>
              </a:rPr>
              <a:t>distance</a:t>
            </a:r>
            <a:endParaRPr i="1" sz="1800">
              <a:solidFill>
                <a:srgbClr val="980000"/>
              </a:solidFill>
            </a:endParaRPr>
          </a:p>
        </p:txBody>
      </p:sp>
      <p:sp>
        <p:nvSpPr>
          <p:cNvPr id="533" name="Google Shape;533;p63"/>
          <p:cNvSpPr txBox="1"/>
          <p:nvPr/>
        </p:nvSpPr>
        <p:spPr>
          <a:xfrm>
            <a:off x="5915724" y="1526575"/>
            <a:ext cx="30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</a:rPr>
              <a:t>nearest points of each class</a:t>
            </a:r>
            <a:endParaRPr i="1" sz="1800">
              <a:solidFill>
                <a:schemeClr val="dk1"/>
              </a:solidFill>
            </a:endParaRPr>
          </a:p>
        </p:txBody>
      </p:sp>
      <p:cxnSp>
        <p:nvCxnSpPr>
          <p:cNvPr id="534" name="Google Shape;534;p63"/>
          <p:cNvCxnSpPr/>
          <p:nvPr/>
        </p:nvCxnSpPr>
        <p:spPr>
          <a:xfrm>
            <a:off x="5263525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63"/>
          <p:cNvCxnSpPr/>
          <p:nvPr/>
        </p:nvCxnSpPr>
        <p:spPr>
          <a:xfrm>
            <a:off x="740560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63"/>
          <p:cNvSpPr txBox="1"/>
          <p:nvPr/>
        </p:nvSpPr>
        <p:spPr>
          <a:xfrm>
            <a:off x="1508194" y="1540038"/>
            <a:ext cx="34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w⋅x+b=0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537" name="Google Shape;537;p63"/>
          <p:cNvCxnSpPr/>
          <p:nvPr/>
        </p:nvCxnSpPr>
        <p:spPr>
          <a:xfrm>
            <a:off x="215345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Kernel Functions</a:t>
            </a:r>
            <a:endParaRPr/>
          </a:p>
        </p:txBody>
      </p:sp>
      <p:sp>
        <p:nvSpPr>
          <p:cNvPr id="543" name="Google Shape;543;p64"/>
          <p:cNvSpPr txBox="1"/>
          <p:nvPr>
            <p:ph idx="1" type="body"/>
          </p:nvPr>
        </p:nvSpPr>
        <p:spPr>
          <a:xfrm>
            <a:off x="1283650" y="1601750"/>
            <a:ext cx="4575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Replace the dot product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             with a 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kernel function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                 to transform data into a higher-dimensional space.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Common Kernel Functions: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: no transformation, standard SVM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Polynomial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:curved decision boundaries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RBF (Gaussian), Sigmoid: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non-linear data, complex patterns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-&gt; choose based on complexity of your data/classification problem!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44" name="Google Shape;5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425" y="1905000"/>
            <a:ext cx="3877374" cy="16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4" title="[0,0,0,&quot;https://www.codecogs.com/eqnedit.php?latex=x_i%20%5Ccdot%20x_j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725" y="1746950"/>
            <a:ext cx="513299" cy="1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4" title="[0,0,0,&quot;https://www.codecogs.com/eqnedit.php?latex=K(x_i%2C%20x_j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800" y="1954550"/>
            <a:ext cx="662250" cy="1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in Decision Trees</a:t>
            </a:r>
            <a:endParaRPr/>
          </a:p>
        </p:txBody>
      </p:sp>
      <p:sp>
        <p:nvSpPr>
          <p:cNvPr id="552" name="Google Shape;552;p65"/>
          <p:cNvSpPr txBox="1"/>
          <p:nvPr>
            <p:ph idx="1" type="body"/>
          </p:nvPr>
        </p:nvSpPr>
        <p:spPr>
          <a:xfrm>
            <a:off x="2334712" y="11458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-&gt; choose splits that </a:t>
            </a:r>
            <a:r>
              <a:rPr b="1" lang="en-GB" sz="1700"/>
              <a:t>minimise “impurity” of a node: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Formular Gini impurity:</a:t>
            </a:r>
            <a:endParaRPr b="1" sz="1700"/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600" y="2068562"/>
            <a:ext cx="3111999" cy="8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200" y="1455750"/>
            <a:ext cx="3084600" cy="20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5"/>
          <p:cNvSpPr txBox="1"/>
          <p:nvPr/>
        </p:nvSpPr>
        <p:spPr>
          <a:xfrm>
            <a:off x="7307509" y="3516225"/>
            <a:ext cx="206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(2/7)*(1–2/7)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lang="en-GB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(5/7)*(1–5/7)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0.4081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65"/>
          <p:cNvSpPr txBox="1"/>
          <p:nvPr/>
        </p:nvSpPr>
        <p:spPr>
          <a:xfrm>
            <a:off x="5983200" y="3516225"/>
            <a:ext cx="145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(3/3)*(1–3/3)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lang="en-GB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7" name="Google Shape;557;p65"/>
          <p:cNvCxnSpPr/>
          <p:nvPr/>
        </p:nvCxnSpPr>
        <p:spPr>
          <a:xfrm>
            <a:off x="6824300" y="3457850"/>
            <a:ext cx="57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8" name="Google Shape;558;p65"/>
          <p:cNvCxnSpPr/>
          <p:nvPr/>
        </p:nvCxnSpPr>
        <p:spPr>
          <a:xfrm>
            <a:off x="8020425" y="3457850"/>
            <a:ext cx="57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59" name="Google Shape;559;p65"/>
          <p:cNvSpPr txBox="1"/>
          <p:nvPr/>
        </p:nvSpPr>
        <p:spPr>
          <a:xfrm>
            <a:off x="500650" y="3290750"/>
            <a:ext cx="563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Goal for each split - maximise </a:t>
            </a:r>
            <a:r>
              <a:rPr b="1" lang="en-GB" sz="1800" u="sng">
                <a:solidFill>
                  <a:schemeClr val="dk2"/>
                </a:solidFill>
              </a:rPr>
              <a:t>Gini gain</a:t>
            </a:r>
            <a:r>
              <a:rPr lang="en-GB" sz="1800">
                <a:solidFill>
                  <a:schemeClr val="dk2"/>
                </a:solidFill>
              </a:rPr>
              <a:t>: the difference in Gini impurity before and after the split</a:t>
            </a:r>
            <a:endParaRPr sz="1800"/>
          </a:p>
        </p:txBody>
      </p:sp>
      <p:sp>
        <p:nvSpPr>
          <p:cNvPr id="560" name="Google Shape;560;p65"/>
          <p:cNvSpPr txBox="1"/>
          <p:nvPr/>
        </p:nvSpPr>
        <p:spPr>
          <a:xfrm>
            <a:off x="1556850" y="4025750"/>
            <a:ext cx="5739300" cy="708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-&gt; decision tree algorithm tries a lot of different splits, chooses best one based on Gini gain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2400250" y="499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Classification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1805900" y="1057675"/>
            <a:ext cx="68226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Goal: find </a:t>
            </a: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boundary </a:t>
            </a:r>
            <a:r>
              <a:rPr i="1" lang="en-GB" sz="1700">
                <a:latin typeface="Arial"/>
                <a:ea typeface="Arial"/>
                <a:cs typeface="Arial"/>
                <a:sym typeface="Arial"/>
              </a:rPr>
              <a:t>(dividing line between classes)</a:t>
            </a:r>
            <a:endParaRPr i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00" y="2241575"/>
            <a:ext cx="2495900" cy="22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b="5497" l="31696" r="13485" t="13537"/>
          <a:stretch/>
        </p:blipFill>
        <p:spPr>
          <a:xfrm>
            <a:off x="3852325" y="2434637"/>
            <a:ext cx="1397000" cy="15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616350" y="3940775"/>
            <a:ext cx="17670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Cat or Dog?</a:t>
            </a:r>
            <a:endParaRPr sz="14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300" y="2447026"/>
            <a:ext cx="2714702" cy="205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5725000" y="2154825"/>
            <a:ext cx="1838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Probability(Cat)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7526700" y="4297875"/>
            <a:ext cx="1617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Features(weighted)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" name="Google Shape;127;p18"/>
          <p:cNvCxnSpPr/>
          <p:nvPr/>
        </p:nvCxnSpPr>
        <p:spPr>
          <a:xfrm flipH="1">
            <a:off x="2765425" y="3187700"/>
            <a:ext cx="10869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" name="Google Shape;128;p18"/>
          <p:cNvCxnSpPr>
            <a:stCxn id="122" idx="3"/>
          </p:cNvCxnSpPr>
          <p:nvPr/>
        </p:nvCxnSpPr>
        <p:spPr>
          <a:xfrm flipH="1" rot="10800000">
            <a:off x="5249325" y="3182600"/>
            <a:ext cx="1074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9" name="Google Shape;129;p18"/>
          <p:cNvSpPr txBox="1"/>
          <p:nvPr/>
        </p:nvSpPr>
        <p:spPr>
          <a:xfrm>
            <a:off x="2827600" y="2820050"/>
            <a:ext cx="98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Geometrically </a:t>
            </a:r>
            <a:endParaRPr i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249325" y="2835500"/>
            <a:ext cx="113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Probabilistically</a:t>
            </a:r>
            <a:r>
              <a:rPr i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i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858250" y="1895275"/>
            <a:ext cx="900000" cy="44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SVM</a:t>
            </a:r>
            <a:endParaRPr sz="16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7050725" y="1745000"/>
            <a:ext cx="1218300" cy="44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Logistic Regression</a:t>
            </a:r>
            <a:endParaRPr sz="16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-166875" y="1472125"/>
            <a:ext cx="3170700" cy="3647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Classification - SVM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1805900" y="1210075"/>
            <a:ext cx="6822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Goal: find </a:t>
            </a: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lower-dimensional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decision boundary - hyperplanes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-&gt; Separates classes in the feature space</a:t>
            </a:r>
            <a:endParaRPr sz="170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900" y="2165375"/>
            <a:ext cx="2734245" cy="241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9"/>
          <p:cNvCxnSpPr/>
          <p:nvPr/>
        </p:nvCxnSpPr>
        <p:spPr>
          <a:xfrm flipH="1" rot="10800000">
            <a:off x="2187325" y="2822525"/>
            <a:ext cx="2318400" cy="8463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 flipH="1" rot="10800000">
            <a:off x="2187325" y="2119100"/>
            <a:ext cx="1591200" cy="19848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 flipH="1" rot="10800000">
            <a:off x="2491425" y="2089176"/>
            <a:ext cx="1363200" cy="20160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5497" l="31696" r="13485" t="13537"/>
          <a:stretch/>
        </p:blipFill>
        <p:spPr>
          <a:xfrm>
            <a:off x="6519325" y="2434637"/>
            <a:ext cx="1397000" cy="15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 b="5497" l="31696" r="13485" t="13537"/>
          <a:stretch/>
        </p:blipFill>
        <p:spPr>
          <a:xfrm>
            <a:off x="4093675" y="2378276"/>
            <a:ext cx="412050" cy="4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6283350" y="3940775"/>
            <a:ext cx="17670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Cat or Dog?</a:t>
            </a:r>
            <a:endParaRPr sz="1400"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4058525" y="2454450"/>
            <a:ext cx="17670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-&gt; Cat </a:t>
            </a:r>
            <a:r>
              <a:rPr b="1" lang="en-GB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- finding the optimal hyperplane</a:t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488725" y="1133875"/>
            <a:ext cx="8466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Goal: find </a:t>
            </a:r>
            <a:r>
              <a:rPr b="1" lang="en-GB">
                <a:solidFill>
                  <a:srgbClr val="CC0000"/>
                </a:solidFill>
              </a:rPr>
              <a:t>hyperplane</a:t>
            </a:r>
            <a:r>
              <a:rPr b="1" lang="en-GB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maximizes the </a:t>
            </a:r>
            <a:r>
              <a:rPr b="1" lang="en-GB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margin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between the </a:t>
            </a:r>
            <a:r>
              <a:rPr b="1"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vectors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200" y="1850575"/>
            <a:ext cx="3712059" cy="28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900" y="1936775"/>
            <a:ext cx="2734245" cy="241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0"/>
          <p:cNvCxnSpPr/>
          <p:nvPr/>
        </p:nvCxnSpPr>
        <p:spPr>
          <a:xfrm flipH="1" rot="10800000">
            <a:off x="2293050" y="2116550"/>
            <a:ext cx="2046300" cy="17499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7" name="Google Shape;157;p20"/>
          <p:cNvPicPr preferRelativeResize="0"/>
          <p:nvPr/>
        </p:nvPicPr>
        <p:blipFill rotWithShape="1">
          <a:blip r:embed="rId5">
            <a:alphaModFix/>
          </a:blip>
          <a:srcRect b="5497" l="31696" r="13485" t="13537"/>
          <a:stretch/>
        </p:blipFill>
        <p:spPr>
          <a:xfrm>
            <a:off x="4093675" y="2225876"/>
            <a:ext cx="412050" cy="444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/>
          <p:nvPr/>
        </p:nvCxnSpPr>
        <p:spPr>
          <a:xfrm>
            <a:off x="6681600" y="2504725"/>
            <a:ext cx="458400" cy="204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59" name="Google Shape;159;p20"/>
          <p:cNvCxnSpPr/>
          <p:nvPr/>
        </p:nvCxnSpPr>
        <p:spPr>
          <a:xfrm>
            <a:off x="5888550" y="3866450"/>
            <a:ext cx="458400" cy="204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60" name="Google Shape;160;p20"/>
          <p:cNvSpPr/>
          <p:nvPr/>
        </p:nvSpPr>
        <p:spPr>
          <a:xfrm>
            <a:off x="6977950" y="2540000"/>
            <a:ext cx="783300" cy="649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5302950" y="3422150"/>
            <a:ext cx="783300" cy="649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4642369" y="1526575"/>
            <a:ext cx="14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980000"/>
                </a:solidFill>
              </a:rPr>
              <a:t>distance</a:t>
            </a:r>
            <a:endParaRPr i="1" sz="1800">
              <a:solidFill>
                <a:srgbClr val="980000"/>
              </a:solidFill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5915724" y="1526575"/>
            <a:ext cx="30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</a:rPr>
              <a:t>nearest points of each class</a:t>
            </a:r>
            <a:endParaRPr i="1" sz="1800">
              <a:solidFill>
                <a:schemeClr val="dk1"/>
              </a:solidFill>
            </a:endParaRPr>
          </a:p>
        </p:txBody>
      </p:sp>
      <p:cxnSp>
        <p:nvCxnSpPr>
          <p:cNvPr id="164" name="Google Shape;164;p20"/>
          <p:cNvCxnSpPr/>
          <p:nvPr/>
        </p:nvCxnSpPr>
        <p:spPr>
          <a:xfrm>
            <a:off x="5263525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0"/>
          <p:cNvCxnSpPr/>
          <p:nvPr/>
        </p:nvCxnSpPr>
        <p:spPr>
          <a:xfrm>
            <a:off x="740560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0"/>
          <p:cNvSpPr txBox="1"/>
          <p:nvPr/>
        </p:nvSpPr>
        <p:spPr>
          <a:xfrm>
            <a:off x="1508194" y="1540038"/>
            <a:ext cx="34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w⋅x+b=0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167" name="Google Shape;167;p20"/>
          <p:cNvCxnSpPr/>
          <p:nvPr/>
        </p:nvCxnSpPr>
        <p:spPr>
          <a:xfrm>
            <a:off x="215345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- finding the optimal hyperplane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900" y="1936775"/>
            <a:ext cx="2734245" cy="241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1"/>
          <p:cNvCxnSpPr/>
          <p:nvPr/>
        </p:nvCxnSpPr>
        <p:spPr>
          <a:xfrm flipH="1" rot="10800000">
            <a:off x="2293050" y="2116550"/>
            <a:ext cx="2046300" cy="17499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b="5497" l="31696" r="13485" t="13537"/>
          <a:stretch/>
        </p:blipFill>
        <p:spPr>
          <a:xfrm>
            <a:off x="4093675" y="2225876"/>
            <a:ext cx="412050" cy="44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204" y="1865951"/>
            <a:ext cx="4246149" cy="28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6305975" y="2571750"/>
            <a:ext cx="783300" cy="649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4978400" y="3327400"/>
            <a:ext cx="783300" cy="649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488725" y="1133875"/>
            <a:ext cx="8466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Goal: find </a:t>
            </a:r>
            <a:r>
              <a:rPr b="1" lang="en-GB">
                <a:solidFill>
                  <a:srgbClr val="CC0000"/>
                </a:solidFill>
              </a:rPr>
              <a:t>hyperplane</a:t>
            </a:r>
            <a:r>
              <a:rPr b="1" lang="en-GB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maximizes the </a:t>
            </a:r>
            <a:r>
              <a:rPr b="1" lang="en-GB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margin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between the </a:t>
            </a:r>
            <a:r>
              <a:rPr b="1"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vectors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642369" y="1526575"/>
            <a:ext cx="14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980000"/>
                </a:solidFill>
              </a:rPr>
              <a:t>distance</a:t>
            </a:r>
            <a:endParaRPr i="1" sz="1800">
              <a:solidFill>
                <a:srgbClr val="980000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5915724" y="1526575"/>
            <a:ext cx="30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</a:rPr>
              <a:t>nearest points of each class</a:t>
            </a:r>
            <a:endParaRPr i="1" sz="1800">
              <a:solidFill>
                <a:schemeClr val="dk1"/>
              </a:solidFill>
            </a:endParaRPr>
          </a:p>
        </p:txBody>
      </p:sp>
      <p:cxnSp>
        <p:nvCxnSpPr>
          <p:cNvPr id="182" name="Google Shape;182;p21"/>
          <p:cNvCxnSpPr/>
          <p:nvPr/>
        </p:nvCxnSpPr>
        <p:spPr>
          <a:xfrm>
            <a:off x="5263525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740560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1"/>
          <p:cNvSpPr txBox="1"/>
          <p:nvPr/>
        </p:nvSpPr>
        <p:spPr>
          <a:xfrm>
            <a:off x="1508194" y="1540038"/>
            <a:ext cx="34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w⋅x+b=0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185" name="Google Shape;185;p21"/>
          <p:cNvCxnSpPr/>
          <p:nvPr/>
        </p:nvCxnSpPr>
        <p:spPr>
          <a:xfrm>
            <a:off x="2153450" y="1502650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